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58" r:id="rId4"/>
    <p:sldId id="259" r:id="rId5"/>
    <p:sldId id="261" r:id="rId6"/>
    <p:sldId id="262" r:id="rId7"/>
    <p:sldId id="263" r:id="rId8"/>
    <p:sldId id="265" r:id="rId9"/>
    <p:sldId id="267" r:id="rId10"/>
    <p:sldId id="266" r:id="rId11"/>
    <p:sldId id="268" r:id="rId12"/>
    <p:sldId id="269" r:id="rId13"/>
    <p:sldId id="270" r:id="rId14"/>
    <p:sldId id="271" r:id="rId15"/>
    <p:sldId id="272" r:id="rId16"/>
    <p:sldId id="273" r:id="rId17"/>
    <p:sldId id="274"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68C7B66-D49F-4183-AD42-0AF310A7E619}">
          <p14:sldIdLst>
            <p14:sldId id="256"/>
            <p14:sldId id="257"/>
            <p14:sldId id="258"/>
            <p14:sldId id="259"/>
            <p14:sldId id="261"/>
            <p14:sldId id="262"/>
            <p14:sldId id="263"/>
            <p14:sldId id="265"/>
            <p14:sldId id="267"/>
            <p14:sldId id="266"/>
            <p14:sldId id="268"/>
            <p14:sldId id="269"/>
            <p14:sldId id="270"/>
            <p14:sldId id="271"/>
            <p14:sldId id="272"/>
            <p14:sldId id="273"/>
            <p14:sldId id="26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358527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402580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96249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15564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116913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344050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395221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221658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14837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239076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291885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338815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1CA11-4A90-4D83-9748-759C76CDAD8A}"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264653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9A1CA11-4A90-4D83-9748-759C76CDAD8A}" type="datetimeFigureOut">
              <a:rPr lang="en-US" smtClean="0"/>
              <a:pPr/>
              <a:t>12/18/2015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314737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9A1CA11-4A90-4D83-9748-759C76CDAD8A}" type="datetimeFigureOut">
              <a:rPr lang="en-US" smtClean="0"/>
              <a:pPr/>
              <a:t>12/18/2015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DE6E038-2376-4092-8462-D2B6EAC439A5}" type="slidenum">
              <a:rPr lang="en-US" smtClean="0"/>
              <a:pPr/>
              <a:t>‹#›</a:t>
            </a:fld>
            <a:endParaRPr lang="en-US"/>
          </a:p>
        </p:txBody>
      </p:sp>
    </p:spTree>
    <p:extLst>
      <p:ext uri="{BB962C8B-B14F-4D97-AF65-F5344CB8AC3E}">
        <p14:creationId xmlns:p14="http://schemas.microsoft.com/office/powerpoint/2010/main" xmlns="" val="50023366"/>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David Muench</a:t>
            </a:r>
            <a:endParaRPr lang="en-US" dirty="0"/>
          </a:p>
        </p:txBody>
      </p:sp>
      <p:sp>
        <p:nvSpPr>
          <p:cNvPr id="3" name="Subtitle 2"/>
          <p:cNvSpPr>
            <a:spLocks noGrp="1"/>
          </p:cNvSpPr>
          <p:nvPr>
            <p:ph type="subTitle" idx="1"/>
          </p:nvPr>
        </p:nvSpPr>
        <p:spPr/>
        <p:txBody>
          <a:bodyPr/>
          <a:lstStyle/>
          <a:p>
            <a:r>
              <a:rPr lang="en-US" dirty="0" smtClean="0"/>
              <a:t>Ashlyn Hoffmann </a:t>
            </a:r>
            <a:endParaRPr lang="en-US" dirty="0"/>
          </a:p>
        </p:txBody>
      </p:sp>
    </p:spTree>
    <p:extLst>
      <p:ext uri="{BB962C8B-B14F-4D97-AF65-F5344CB8AC3E}">
        <p14:creationId xmlns:p14="http://schemas.microsoft.com/office/powerpoint/2010/main" xmlns="" val="270673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6200" y="0"/>
            <a:ext cx="9739819" cy="6858000"/>
          </a:xfrm>
          <a:prstGeom prst="rect">
            <a:avLst/>
          </a:prstGeom>
        </p:spPr>
      </p:pic>
      <p:sp>
        <p:nvSpPr>
          <p:cNvPr id="4" name="TextBox 3"/>
          <p:cNvSpPr txBox="1"/>
          <p:nvPr/>
        </p:nvSpPr>
        <p:spPr>
          <a:xfrm>
            <a:off x="1694909" y="203200"/>
            <a:ext cx="4521200" cy="369332"/>
          </a:xfrm>
          <a:prstGeom prst="rect">
            <a:avLst/>
          </a:prstGeom>
          <a:noFill/>
        </p:spPr>
        <p:txBody>
          <a:bodyPr wrap="square" rtlCol="0">
            <a:spAutoFit/>
          </a:bodyPr>
          <a:lstStyle/>
          <a:p>
            <a:r>
              <a:rPr lang="en-US" dirty="0" smtClean="0"/>
              <a:t>Dawn Reflections Maroon Bells</a:t>
            </a:r>
            <a:endParaRPr lang="en-US" dirty="0"/>
          </a:p>
        </p:txBody>
      </p:sp>
    </p:spTree>
    <p:extLst>
      <p:ext uri="{BB962C8B-B14F-4D97-AF65-F5344CB8AC3E}">
        <p14:creationId xmlns:p14="http://schemas.microsoft.com/office/powerpoint/2010/main" xmlns="" val="31542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2736" y="0"/>
            <a:ext cx="5491864" cy="6858000"/>
          </a:xfrm>
          <a:prstGeom prst="rect">
            <a:avLst/>
          </a:prstGeom>
        </p:spPr>
      </p:pic>
      <p:sp>
        <p:nvSpPr>
          <p:cNvPr id="4" name="TextBox 3"/>
          <p:cNvSpPr txBox="1"/>
          <p:nvPr/>
        </p:nvSpPr>
        <p:spPr>
          <a:xfrm>
            <a:off x="3702936" y="221734"/>
            <a:ext cx="4831464" cy="369332"/>
          </a:xfrm>
          <a:prstGeom prst="rect">
            <a:avLst/>
          </a:prstGeom>
          <a:noFill/>
        </p:spPr>
        <p:txBody>
          <a:bodyPr wrap="square" rtlCol="0">
            <a:spAutoFit/>
          </a:bodyPr>
          <a:lstStyle/>
          <a:p>
            <a:r>
              <a:rPr lang="en-US" dirty="0" smtClean="0"/>
              <a:t>White River View</a:t>
            </a:r>
            <a:endParaRPr lang="en-US" dirty="0"/>
          </a:p>
        </p:txBody>
      </p:sp>
    </p:spTree>
    <p:extLst>
      <p:ext uri="{BB962C8B-B14F-4D97-AF65-F5344CB8AC3E}">
        <p14:creationId xmlns:p14="http://schemas.microsoft.com/office/powerpoint/2010/main" xmlns="" val="184778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a:t>
            </a:r>
            <a:endParaRPr lang="en-US" dirty="0"/>
          </a:p>
        </p:txBody>
      </p:sp>
      <p:sp>
        <p:nvSpPr>
          <p:cNvPr id="3" name="Content Placeholder 2"/>
          <p:cNvSpPr>
            <a:spLocks noGrp="1"/>
          </p:cNvSpPr>
          <p:nvPr>
            <p:ph idx="1"/>
          </p:nvPr>
        </p:nvSpPr>
        <p:spPr/>
        <p:txBody>
          <a:bodyPr/>
          <a:lstStyle/>
          <a:p>
            <a:r>
              <a:rPr lang="en-US" dirty="0" smtClean="0"/>
              <a:t>I picked David Muench because he is a landscape photographer who likes to capture lots of color. I like this because those are the kind of photos I like to take, I like a picture with not much going on but lots of color and natural beauty. He also likes to guide the viewers eye to the color which is usually a sunset or mountain. I mostly picked David Muench because I feel like I connect to him the most out of all of the photographers. I also love capturing landscapes especially with sunsets. His images tell a story and make you want to pack your bags and go on an adventure it is amazing to see what else is in the world besides what we have come to know and David Muench captures that beautifully. Also he lives in Santa Barbra California which is where I want to move when I am older.</a:t>
            </a:r>
            <a:endParaRPr lang="en-US" dirty="0"/>
          </a:p>
        </p:txBody>
      </p:sp>
    </p:spTree>
    <p:extLst>
      <p:ext uri="{BB962C8B-B14F-4D97-AF65-F5344CB8AC3E}">
        <p14:creationId xmlns:p14="http://schemas.microsoft.com/office/powerpoint/2010/main" xmlns="" val="169108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Blackstone</a:t>
            </a:r>
            <a:endParaRPr lang="en-US" dirty="0"/>
          </a:p>
        </p:txBody>
      </p:sp>
      <p:sp>
        <p:nvSpPr>
          <p:cNvPr id="6" name="Text Placeholder 5"/>
          <p:cNvSpPr>
            <a:spLocks noGrp="1"/>
          </p:cNvSpPr>
          <p:nvPr>
            <p:ph type="body" idx="1"/>
          </p:nvPr>
        </p:nvSpPr>
        <p:spPr/>
        <p:txBody>
          <a:bodyPr/>
          <a:lstStyle/>
          <a:p>
            <a:r>
              <a:rPr lang="en-US" dirty="0" err="1" smtClean="0"/>
              <a:t>Muech’s</a:t>
            </a:r>
            <a:r>
              <a:rPr lang="en-US" dirty="0" smtClean="0"/>
              <a:t> Version</a:t>
            </a:r>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202410" y="2751138"/>
            <a:ext cx="2413492" cy="3109912"/>
          </a:xfrm>
        </p:spPr>
      </p:pic>
      <p:sp>
        <p:nvSpPr>
          <p:cNvPr id="8" name="Text Placeholder 7"/>
          <p:cNvSpPr>
            <a:spLocks noGrp="1"/>
          </p:cNvSpPr>
          <p:nvPr>
            <p:ph type="body" sz="quarter" idx="3"/>
          </p:nvPr>
        </p:nvSpPr>
        <p:spPr/>
        <p:txBody>
          <a:bodyPr/>
          <a:lstStyle/>
          <a:p>
            <a:r>
              <a:rPr lang="en-US" dirty="0" smtClean="0"/>
              <a:t>My Version</a:t>
            </a:r>
            <a:endParaRPr lang="en-US" dirty="0"/>
          </a:p>
        </p:txBody>
      </p:sp>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711950" y="2751138"/>
            <a:ext cx="4146549" cy="3109912"/>
          </a:xfrm>
        </p:spPr>
      </p:pic>
    </p:spTree>
    <p:extLst>
      <p:ext uri="{BB962C8B-B14F-4D97-AF65-F5344CB8AC3E}">
        <p14:creationId xmlns:p14="http://schemas.microsoft.com/office/powerpoint/2010/main" xmlns="" val="191872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Creek Gorge</a:t>
            </a:r>
            <a:endParaRPr lang="en-US" dirty="0"/>
          </a:p>
        </p:txBody>
      </p:sp>
      <p:sp>
        <p:nvSpPr>
          <p:cNvPr id="3" name="Text Placeholder 2"/>
          <p:cNvSpPr>
            <a:spLocks noGrp="1"/>
          </p:cNvSpPr>
          <p:nvPr>
            <p:ph type="body" idx="1"/>
          </p:nvPr>
        </p:nvSpPr>
        <p:spPr/>
        <p:txBody>
          <a:bodyPr/>
          <a:lstStyle/>
          <a:p>
            <a:r>
              <a:rPr lang="en-US" dirty="0" err="1" smtClean="0"/>
              <a:t>Muench’s</a:t>
            </a:r>
            <a:r>
              <a:rPr lang="en-US" dirty="0" smtClean="0"/>
              <a:t> Version</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165192" y="2751138"/>
            <a:ext cx="2487929" cy="3109912"/>
          </a:xfrm>
        </p:spPr>
      </p:pic>
      <p:sp>
        <p:nvSpPr>
          <p:cNvPr id="5" name="Text Placeholder 4"/>
          <p:cNvSpPr>
            <a:spLocks noGrp="1"/>
          </p:cNvSpPr>
          <p:nvPr>
            <p:ph type="body" sz="quarter" idx="3"/>
          </p:nvPr>
        </p:nvSpPr>
        <p:spPr/>
        <p:txBody>
          <a:bodyPr/>
          <a:lstStyle/>
          <a:p>
            <a:r>
              <a:rPr lang="en-US" dirty="0" smtClean="0"/>
              <a:t>My Version</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711950" y="2751138"/>
            <a:ext cx="4146549" cy="3109912"/>
          </a:xfrm>
        </p:spPr>
      </p:pic>
    </p:spTree>
    <p:extLst>
      <p:ext uri="{BB962C8B-B14F-4D97-AF65-F5344CB8AC3E}">
        <p14:creationId xmlns:p14="http://schemas.microsoft.com/office/powerpoint/2010/main" xmlns="" val="129014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Wild</a:t>
            </a:r>
            <a:endParaRPr lang="en-US" dirty="0"/>
          </a:p>
        </p:txBody>
      </p:sp>
      <p:sp>
        <p:nvSpPr>
          <p:cNvPr id="3" name="Text Placeholder 2"/>
          <p:cNvSpPr>
            <a:spLocks noGrp="1"/>
          </p:cNvSpPr>
          <p:nvPr>
            <p:ph type="body" idx="1"/>
          </p:nvPr>
        </p:nvSpPr>
        <p:spPr/>
        <p:txBody>
          <a:bodyPr/>
          <a:lstStyle/>
          <a:p>
            <a:r>
              <a:rPr lang="en-US" dirty="0" err="1" smtClean="0"/>
              <a:t>Muench’s</a:t>
            </a:r>
            <a:r>
              <a:rPr lang="en-US" dirty="0" smtClean="0"/>
              <a:t> Version</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437738" y="2751138"/>
            <a:ext cx="3942836" cy="3109912"/>
          </a:xfrm>
        </p:spPr>
      </p:pic>
      <p:sp>
        <p:nvSpPr>
          <p:cNvPr id="5" name="Text Placeholder 4"/>
          <p:cNvSpPr>
            <a:spLocks noGrp="1"/>
          </p:cNvSpPr>
          <p:nvPr>
            <p:ph type="body" sz="quarter" idx="3"/>
          </p:nvPr>
        </p:nvSpPr>
        <p:spPr/>
        <p:txBody>
          <a:bodyPr/>
          <a:lstStyle/>
          <a:p>
            <a:r>
              <a:rPr lang="en-US" dirty="0" smtClean="0"/>
              <a:t>My Version</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711950" y="2751138"/>
            <a:ext cx="4146549" cy="3109912"/>
          </a:xfrm>
        </p:spPr>
      </p:pic>
    </p:spTree>
    <p:extLst>
      <p:ext uri="{BB962C8B-B14F-4D97-AF65-F5344CB8AC3E}">
        <p14:creationId xmlns:p14="http://schemas.microsoft.com/office/powerpoint/2010/main" xmlns="" val="69468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Unknown</a:t>
            </a:r>
            <a:endParaRPr lang="en-US" dirty="0"/>
          </a:p>
        </p:txBody>
      </p:sp>
      <p:sp>
        <p:nvSpPr>
          <p:cNvPr id="3" name="Text Placeholder 2"/>
          <p:cNvSpPr>
            <a:spLocks noGrp="1"/>
          </p:cNvSpPr>
          <p:nvPr>
            <p:ph type="body" idx="1"/>
          </p:nvPr>
        </p:nvSpPr>
        <p:spPr/>
        <p:txBody>
          <a:bodyPr/>
          <a:lstStyle/>
          <a:p>
            <a:r>
              <a:rPr lang="en-US" dirty="0" err="1" smtClean="0"/>
              <a:t>Muench’s</a:t>
            </a:r>
            <a:r>
              <a:rPr lang="en-US" dirty="0" smtClean="0"/>
              <a:t> Version</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285206" y="2877344"/>
            <a:ext cx="2247900" cy="2857500"/>
          </a:xfrm>
        </p:spPr>
      </p:pic>
      <p:sp>
        <p:nvSpPr>
          <p:cNvPr id="5" name="Text Placeholder 4"/>
          <p:cNvSpPr>
            <a:spLocks noGrp="1"/>
          </p:cNvSpPr>
          <p:nvPr>
            <p:ph type="body" sz="quarter" idx="3"/>
          </p:nvPr>
        </p:nvSpPr>
        <p:spPr/>
        <p:txBody>
          <a:bodyPr/>
          <a:lstStyle/>
          <a:p>
            <a:r>
              <a:rPr lang="en-US" dirty="0" smtClean="0"/>
              <a:t>My Version</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711950" y="2751138"/>
            <a:ext cx="4146549" cy="3109912"/>
          </a:xfrm>
        </p:spPr>
      </p:pic>
    </p:spTree>
    <p:extLst>
      <p:ext uri="{BB962C8B-B14F-4D97-AF65-F5344CB8AC3E}">
        <p14:creationId xmlns:p14="http://schemas.microsoft.com/office/powerpoint/2010/main" xmlns="" val="139565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SELFIES!</a:t>
            </a:r>
            <a:endParaRPr lang="en-US" dirty="0"/>
          </a:p>
        </p:txBody>
      </p:sp>
      <p:sp>
        <p:nvSpPr>
          <p:cNvPr id="8" name="Text Placeholder 7"/>
          <p:cNvSpPr>
            <a:spLocks noGrp="1"/>
          </p:cNvSpPr>
          <p:nvPr>
            <p:ph type="body" idx="1"/>
          </p:nvPr>
        </p:nvSpPr>
        <p:spPr/>
        <p:txBody>
          <a:bodyPr/>
          <a:lstStyle/>
          <a:p>
            <a:endParaRPr lang="en-US"/>
          </a:p>
        </p:txBody>
      </p:sp>
      <p:pic>
        <p:nvPicPr>
          <p:cNvPr id="12" name="Content Placeholder 11" descr="Selfie 1.jpg"/>
          <p:cNvPicPr>
            <a:picLocks noGrp="1" noChangeAspect="1"/>
          </p:cNvPicPr>
          <p:nvPr>
            <p:ph sz="half" idx="2"/>
          </p:nvPr>
        </p:nvPicPr>
        <p:blipFill>
          <a:blip r:embed="rId2" cstate="print"/>
          <a:stretch>
            <a:fillRect/>
          </a:stretch>
        </p:blipFill>
        <p:spPr>
          <a:xfrm rot="16200000">
            <a:off x="1335882" y="2751138"/>
            <a:ext cx="4146549" cy="3109912"/>
          </a:xfrm>
        </p:spPr>
      </p:pic>
      <p:sp>
        <p:nvSpPr>
          <p:cNvPr id="10" name="Text Placeholder 9"/>
          <p:cNvSpPr>
            <a:spLocks noGrp="1"/>
          </p:cNvSpPr>
          <p:nvPr>
            <p:ph type="body" sz="quarter" idx="3"/>
          </p:nvPr>
        </p:nvSpPr>
        <p:spPr/>
        <p:txBody>
          <a:bodyPr/>
          <a:lstStyle/>
          <a:p>
            <a:endParaRPr lang="en-US"/>
          </a:p>
        </p:txBody>
      </p:sp>
      <p:pic>
        <p:nvPicPr>
          <p:cNvPr id="13" name="Content Placeholder 12" descr="Sefie 2.jpg"/>
          <p:cNvPicPr>
            <a:picLocks noGrp="1" noChangeAspect="1"/>
          </p:cNvPicPr>
          <p:nvPr>
            <p:ph sz="quarter" idx="4"/>
          </p:nvPr>
        </p:nvPicPr>
        <p:blipFill>
          <a:blip r:embed="rId3" cstate="print"/>
          <a:stretch>
            <a:fillRect/>
          </a:stretch>
        </p:blipFill>
        <p:spPr>
          <a:xfrm rot="16200000">
            <a:off x="6711950" y="2751138"/>
            <a:ext cx="4146549" cy="31099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756634"/>
            <a:ext cx="10561418" cy="566738"/>
          </a:xfrm>
        </p:spPr>
        <p:txBody>
          <a:bodyPr>
            <a:normAutofit fontScale="90000"/>
          </a:bodyPr>
          <a:lstStyle/>
          <a:p>
            <a:r>
              <a:rPr lang="en-US" dirty="0" smtClean="0"/>
              <a:t>Website Sources</a:t>
            </a:r>
            <a:br>
              <a:rPr lang="en-US" dirty="0" smtClean="0"/>
            </a:br>
            <a:endParaRPr lang="en-US" dirty="0"/>
          </a:p>
        </p:txBody>
      </p:sp>
      <p:sp>
        <p:nvSpPr>
          <p:cNvPr id="4" name="TextBox 3"/>
          <p:cNvSpPr txBox="1"/>
          <p:nvPr/>
        </p:nvSpPr>
        <p:spPr>
          <a:xfrm>
            <a:off x="1104405" y="1674421"/>
            <a:ext cx="11257808" cy="369332"/>
          </a:xfrm>
          <a:prstGeom prst="rect">
            <a:avLst/>
          </a:prstGeom>
          <a:noFill/>
        </p:spPr>
        <p:txBody>
          <a:bodyPr wrap="square" rtlCol="0">
            <a:spAutoFit/>
          </a:bodyPr>
          <a:lstStyle/>
          <a:p>
            <a:r>
              <a:rPr lang="en-US" dirty="0"/>
              <a:t>http://www.davidmuenchphotography.com/david_muench.htm#.Vm3mQdIrKt8</a:t>
            </a:r>
          </a:p>
        </p:txBody>
      </p:sp>
      <p:sp>
        <p:nvSpPr>
          <p:cNvPr id="5" name="Rectangle 4"/>
          <p:cNvSpPr/>
          <p:nvPr/>
        </p:nvSpPr>
        <p:spPr>
          <a:xfrm>
            <a:off x="1104405" y="2060399"/>
            <a:ext cx="11009871" cy="369332"/>
          </a:xfrm>
          <a:prstGeom prst="rect">
            <a:avLst/>
          </a:prstGeom>
        </p:spPr>
        <p:txBody>
          <a:bodyPr wrap="square">
            <a:spAutoFit/>
          </a:bodyPr>
          <a:lstStyle/>
          <a:p>
            <a:r>
              <a:rPr lang="en-US" dirty="0"/>
              <a:t>http://www.davidmuenchphotography.com/portfolios/cccp200-1a.htm#.Vm3n49IrKt8</a:t>
            </a:r>
          </a:p>
        </p:txBody>
      </p:sp>
      <p:sp>
        <p:nvSpPr>
          <p:cNvPr id="6" name="Rectangle 5"/>
          <p:cNvSpPr/>
          <p:nvPr/>
        </p:nvSpPr>
        <p:spPr>
          <a:xfrm>
            <a:off x="1104405" y="2436595"/>
            <a:ext cx="4649030" cy="369332"/>
          </a:xfrm>
          <a:prstGeom prst="rect">
            <a:avLst/>
          </a:prstGeom>
        </p:spPr>
        <p:txBody>
          <a:bodyPr wrap="none">
            <a:spAutoFit/>
          </a:bodyPr>
          <a:lstStyle/>
          <a:p>
            <a:r>
              <a:rPr lang="en-US" dirty="0"/>
              <a:t>http://www.muenchphotography.com/</a:t>
            </a:r>
          </a:p>
        </p:txBody>
      </p:sp>
      <p:sp>
        <p:nvSpPr>
          <p:cNvPr id="7" name="Rectangle 6"/>
          <p:cNvSpPr/>
          <p:nvPr/>
        </p:nvSpPr>
        <p:spPr>
          <a:xfrm>
            <a:off x="1104405" y="2805927"/>
            <a:ext cx="7405816" cy="369332"/>
          </a:xfrm>
          <a:prstGeom prst="rect">
            <a:avLst/>
          </a:prstGeom>
        </p:spPr>
        <p:txBody>
          <a:bodyPr wrap="square">
            <a:spAutoFit/>
          </a:bodyPr>
          <a:lstStyle/>
          <a:p>
            <a:r>
              <a:rPr lang="en-US" dirty="0"/>
              <a:t>https://prezi.com/rrlo-zz7qztc/david-muench-photo_5/</a:t>
            </a:r>
          </a:p>
        </p:txBody>
      </p:sp>
    </p:spTree>
    <p:extLst>
      <p:ext uri="{BB962C8B-B14F-4D97-AF65-F5344CB8AC3E}">
        <p14:creationId xmlns:p14="http://schemas.microsoft.com/office/powerpoint/2010/main" xmlns="" val="320250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74" y="298547"/>
            <a:ext cx="10571998" cy="970450"/>
          </a:xfrm>
        </p:spPr>
        <p:txBody>
          <a:bodyPr/>
          <a:lstStyle/>
          <a:p>
            <a:r>
              <a:rPr lang="en-US" dirty="0" smtClean="0"/>
              <a:t>Place and Date of Birth</a:t>
            </a:r>
            <a:endParaRPr lang="en-US" dirty="0"/>
          </a:p>
        </p:txBody>
      </p:sp>
      <p:sp>
        <p:nvSpPr>
          <p:cNvPr id="3" name="Content Placeholder 2"/>
          <p:cNvSpPr>
            <a:spLocks noGrp="1"/>
          </p:cNvSpPr>
          <p:nvPr>
            <p:ph idx="1"/>
          </p:nvPr>
        </p:nvSpPr>
        <p:spPr>
          <a:xfrm>
            <a:off x="818712" y="2454515"/>
            <a:ext cx="10554574" cy="927313"/>
          </a:xfrm>
        </p:spPr>
        <p:txBody>
          <a:bodyPr>
            <a:noAutofit/>
          </a:bodyPr>
          <a:lstStyle/>
          <a:p>
            <a:r>
              <a:rPr lang="en-US" sz="2400" dirty="0" smtClean="0"/>
              <a:t>David Muench was born in Santa Barbra California, June 25</a:t>
            </a:r>
            <a:r>
              <a:rPr lang="en-US" sz="2400" baseline="30000" dirty="0" smtClean="0"/>
              <a:t>th</a:t>
            </a:r>
            <a:r>
              <a:rPr lang="en-US" sz="2400" dirty="0" smtClean="0"/>
              <a:t> 1936</a:t>
            </a:r>
          </a:p>
          <a:p>
            <a:r>
              <a:rPr lang="en-US" sz="2400" dirty="0" smtClean="0"/>
              <a:t>He is now 79 years old, he has a company called Muench Workshops with his two kids who have become successful photographers.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3386" y="3667928"/>
            <a:ext cx="2405225" cy="2782633"/>
          </a:xfrm>
          <a:prstGeom prst="rect">
            <a:avLst/>
          </a:prstGeom>
        </p:spPr>
      </p:pic>
    </p:spTree>
    <p:extLst>
      <p:ext uri="{BB962C8B-B14F-4D97-AF65-F5344CB8AC3E}">
        <p14:creationId xmlns:p14="http://schemas.microsoft.com/office/powerpoint/2010/main" xmlns="" val="137844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Subject Matter</a:t>
            </a:r>
            <a:endParaRPr lang="en-US" dirty="0"/>
          </a:p>
        </p:txBody>
      </p:sp>
      <p:sp>
        <p:nvSpPr>
          <p:cNvPr id="3" name="Content Placeholder 2"/>
          <p:cNvSpPr>
            <a:spLocks noGrp="1"/>
          </p:cNvSpPr>
          <p:nvPr>
            <p:ph idx="1"/>
          </p:nvPr>
        </p:nvSpPr>
        <p:spPr>
          <a:xfrm>
            <a:off x="818712" y="2222287"/>
            <a:ext cx="10554574" cy="4309142"/>
          </a:xfrm>
        </p:spPr>
        <p:txBody>
          <a:bodyPr>
            <a:normAutofit fontScale="92500" lnSpcReduction="20000"/>
          </a:bodyPr>
          <a:lstStyle/>
          <a:p>
            <a:r>
              <a:rPr lang="en-US" sz="2800" dirty="0" smtClean="0"/>
              <a:t>“As </a:t>
            </a:r>
            <a:r>
              <a:rPr lang="en-US" sz="2800" dirty="0"/>
              <a:t>a two-time Canon Explorer of Light, I worked with the Canon Systems cameras that were the mainstay of my 35mm work. Participation in a UNESCO/Panasonic sponsored project to photograph World Heritage Sites propelled me into learning to photograph with digital cameras. I revel in the freedom these cameras bring. But, for me, photography—with any kind of camera-- is a matter of seeing</a:t>
            </a:r>
            <a:r>
              <a:rPr lang="en-US" sz="2800" dirty="0" smtClean="0"/>
              <a:t>.”</a:t>
            </a:r>
            <a:r>
              <a:rPr lang="en-US" sz="2800" dirty="0"/>
              <a:t> </a:t>
            </a:r>
            <a:endParaRPr lang="en-US" sz="2800" dirty="0" smtClean="0"/>
          </a:p>
          <a:p>
            <a:r>
              <a:rPr lang="en-US" sz="2800" dirty="0"/>
              <a:t>P</a:t>
            </a:r>
            <a:r>
              <a:rPr lang="en-US" sz="2800" dirty="0" smtClean="0"/>
              <a:t>rominent </a:t>
            </a:r>
            <a:r>
              <a:rPr lang="en-US" sz="2800" dirty="0"/>
              <a:t>foreground elements leading the eye through the frame to the background in the distance was a style that Muench became known for back in the 50’s and 60’s.</a:t>
            </a:r>
            <a:endParaRPr lang="en-US" sz="2800" dirty="0" smtClean="0"/>
          </a:p>
          <a:p>
            <a:r>
              <a:rPr lang="en-US" sz="2800" dirty="0" smtClean="0"/>
              <a:t>David Muench is a Landscape Photographer</a:t>
            </a:r>
            <a:endParaRPr lang="en-US" sz="2800" dirty="0"/>
          </a:p>
        </p:txBody>
      </p:sp>
    </p:spTree>
    <p:extLst>
      <p:ext uri="{BB962C8B-B14F-4D97-AF65-F5344CB8AC3E}">
        <p14:creationId xmlns:p14="http://schemas.microsoft.com/office/powerpoint/2010/main" xmlns="" val="100394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Success</a:t>
            </a:r>
            <a:endParaRPr lang="en-US" dirty="0"/>
          </a:p>
        </p:txBody>
      </p:sp>
      <p:sp>
        <p:nvSpPr>
          <p:cNvPr id="3" name="Content Placeholder 2"/>
          <p:cNvSpPr>
            <a:spLocks noGrp="1"/>
          </p:cNvSpPr>
          <p:nvPr>
            <p:ph idx="1"/>
          </p:nvPr>
        </p:nvSpPr>
        <p:spPr>
          <a:xfrm>
            <a:off x="818712" y="2222287"/>
            <a:ext cx="10554574" cy="4119135"/>
          </a:xfrm>
        </p:spPr>
        <p:txBody>
          <a:bodyPr>
            <a:noAutofit/>
          </a:bodyPr>
          <a:lstStyle/>
          <a:p>
            <a:pPr marL="0" lvl="0" indent="0">
              <a:buNone/>
            </a:pPr>
            <a:endParaRPr lang="en-US" sz="1400" dirty="0" smtClean="0">
              <a:solidFill>
                <a:prstClr val="white"/>
              </a:solidFill>
            </a:endParaRPr>
          </a:p>
          <a:p>
            <a:pPr marL="0" lvl="0" indent="0">
              <a:buNone/>
            </a:pPr>
            <a:r>
              <a:rPr lang="en-US" dirty="0" smtClean="0">
                <a:solidFill>
                  <a:prstClr val="white"/>
                </a:solidFill>
              </a:rPr>
              <a:t>Muench got the idea of becoming a photographer from his father who was a photographer and from then on he worked hard at becoming a photographer just like his father.</a:t>
            </a:r>
            <a:endParaRPr lang="en-US" dirty="0">
              <a:solidFill>
                <a:prstClr val="white"/>
              </a:solidFill>
            </a:endParaRPr>
          </a:p>
          <a:p>
            <a:pPr marL="0" lvl="0" indent="0">
              <a:buNone/>
            </a:pPr>
            <a:endParaRPr lang="en-US" sz="1400" dirty="0" smtClean="0">
              <a:solidFill>
                <a:prstClr val="white"/>
              </a:solidFill>
            </a:endParaRPr>
          </a:p>
          <a:p>
            <a:pPr marL="0" lvl="0" indent="0">
              <a:buNone/>
            </a:pPr>
            <a:endParaRPr lang="en-US" sz="1400" dirty="0">
              <a:solidFill>
                <a:prstClr val="white"/>
              </a:solidFill>
            </a:endParaRPr>
          </a:p>
          <a:p>
            <a:pPr marL="0" lvl="0" indent="0">
              <a:buNone/>
            </a:pPr>
            <a:r>
              <a:rPr lang="en-US" sz="1400" dirty="0" smtClean="0">
                <a:solidFill>
                  <a:prstClr val="white"/>
                </a:solidFill>
              </a:rPr>
              <a:t>	“Our </a:t>
            </a:r>
            <a:r>
              <a:rPr lang="en-US" sz="1400" dirty="0">
                <a:solidFill>
                  <a:prstClr val="white"/>
                </a:solidFill>
              </a:rPr>
              <a:t>childhoods set our paths. Finding in them the directions we wish to go, the paths lead us deeper and deeper into our lives. I was lucky. I watched my father do the work that led me into my own work. I helped him in that work . . . as a young child as his model, as a teenager, printing his black and white photographs. I made my first photographs as a teenager in the late 1950s, and had my first photographs published as front and back covers of </a:t>
            </a:r>
            <a:r>
              <a:rPr lang="en-US" sz="1400" i="1" dirty="0">
                <a:solidFill>
                  <a:prstClr val="white"/>
                </a:solidFill>
              </a:rPr>
              <a:t>Arizona Highways</a:t>
            </a:r>
            <a:r>
              <a:rPr lang="en-US" sz="1400" dirty="0">
                <a:solidFill>
                  <a:prstClr val="white"/>
                </a:solidFill>
              </a:rPr>
              <a:t> when Raymond Carlson was editor, and I was still in high school. There was never any question of my career. My education in photography and in art – both at Rochester Institute of Technology in Rochester, NY, and the Los Angeles Art Center School of Design -- provided me with the formality of a degree in photography, and an understanding of the technology of the time, but I felt – and continue to feel – that my most profound learning experiences were in the field. Even now, as the technology of photography explod</a:t>
            </a:r>
            <a:r>
              <a:rPr lang="en-US" sz="1400" i="1" dirty="0">
                <a:solidFill>
                  <a:prstClr val="white"/>
                </a:solidFill>
              </a:rPr>
              <a:t>es</a:t>
            </a:r>
            <a:r>
              <a:rPr lang="en-US" sz="1400" dirty="0">
                <a:solidFill>
                  <a:prstClr val="white"/>
                </a:solidFill>
              </a:rPr>
              <a:t> in directions undreamed of in my early days, and as I continue to learn, to expand in new directions, it is </a:t>
            </a:r>
            <a:r>
              <a:rPr lang="en-US" sz="1400" i="1" dirty="0">
                <a:solidFill>
                  <a:prstClr val="white"/>
                </a:solidFill>
              </a:rPr>
              <a:t>nature that remains my </a:t>
            </a:r>
            <a:r>
              <a:rPr lang="en-US" sz="1400" i="1" dirty="0" smtClean="0">
                <a:solidFill>
                  <a:prstClr val="white"/>
                </a:solidFill>
              </a:rPr>
              <a:t>teacher”</a:t>
            </a:r>
            <a:endParaRPr lang="en-US" sz="1100" dirty="0">
              <a:solidFill>
                <a:prstClr val="white"/>
              </a:solidFill>
            </a:endParaRPr>
          </a:p>
          <a:p>
            <a:pPr marL="0" indent="0">
              <a:buNone/>
            </a:pPr>
            <a:endParaRPr lang="en-US" sz="1400" dirty="0"/>
          </a:p>
        </p:txBody>
      </p:sp>
    </p:spTree>
    <p:extLst>
      <p:ext uri="{BB962C8B-B14F-4D97-AF65-F5344CB8AC3E}">
        <p14:creationId xmlns:p14="http://schemas.microsoft.com/office/powerpoint/2010/main" xmlns="" val="966023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lstStyle/>
          <a:p>
            <a:r>
              <a:rPr lang="en-US" dirty="0" smtClean="0"/>
              <a:t>amazing </a:t>
            </a:r>
            <a:r>
              <a:rPr lang="en-US" dirty="0"/>
              <a:t>lighting</a:t>
            </a:r>
            <a:r>
              <a:rPr lang="en-US" dirty="0" smtClean="0"/>
              <a:t>.</a:t>
            </a:r>
          </a:p>
          <a:p>
            <a:r>
              <a:rPr lang="en-US" dirty="0" smtClean="0"/>
              <a:t>adds </a:t>
            </a:r>
            <a:r>
              <a:rPr lang="en-US" dirty="0"/>
              <a:t>great value to his images</a:t>
            </a:r>
            <a:r>
              <a:rPr lang="en-US" dirty="0" smtClean="0"/>
              <a:t>.</a:t>
            </a:r>
          </a:p>
          <a:p>
            <a:r>
              <a:rPr lang="en-US" dirty="0" smtClean="0"/>
              <a:t>great </a:t>
            </a:r>
            <a:r>
              <a:rPr lang="en-US" dirty="0"/>
              <a:t>depth of field in his images</a:t>
            </a:r>
            <a:r>
              <a:rPr lang="en-US" dirty="0" smtClean="0"/>
              <a:t>.</a:t>
            </a:r>
          </a:p>
          <a:p>
            <a:r>
              <a:rPr lang="en-US" dirty="0" smtClean="0"/>
              <a:t>low </a:t>
            </a:r>
            <a:r>
              <a:rPr lang="en-US" dirty="0"/>
              <a:t>horizon line on most of his </a:t>
            </a:r>
            <a:r>
              <a:rPr lang="en-US" dirty="0" smtClean="0"/>
              <a:t>images.</a:t>
            </a:r>
          </a:p>
          <a:p>
            <a:r>
              <a:rPr lang="en-US" dirty="0" smtClean="0"/>
              <a:t>only </a:t>
            </a:r>
            <a:r>
              <a:rPr lang="en-US" dirty="0"/>
              <a:t>does special single photos.</a:t>
            </a:r>
          </a:p>
        </p:txBody>
      </p:sp>
    </p:spTree>
    <p:extLst>
      <p:ext uri="{BB962C8B-B14F-4D97-AF65-F5344CB8AC3E}">
        <p14:creationId xmlns:p14="http://schemas.microsoft.com/office/powerpoint/2010/main" xmlns="" val="317170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Popular Images</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35727" y="2723206"/>
            <a:ext cx="4394989" cy="3412580"/>
          </a:xfr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9214" y="2075585"/>
            <a:ext cx="2697430" cy="210558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051" y="4575836"/>
            <a:ext cx="2869192" cy="205715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314" y="2265589"/>
            <a:ext cx="3490666" cy="216788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9214" y="4433475"/>
            <a:ext cx="2697430" cy="2094475"/>
          </a:xfrm>
          <a:prstGeom prst="rect">
            <a:avLst/>
          </a:prstGeom>
        </p:spPr>
      </p:pic>
    </p:spTree>
    <p:extLst>
      <p:ext uri="{BB962C8B-B14F-4D97-AF65-F5344CB8AC3E}">
        <p14:creationId xmlns:p14="http://schemas.microsoft.com/office/powerpoint/2010/main" xmlns="" val="104765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60" y="517155"/>
            <a:ext cx="10571998" cy="970450"/>
          </a:xfrm>
        </p:spPr>
        <p:txBody>
          <a:bodyPr/>
          <a:lstStyle/>
          <a:p>
            <a:r>
              <a:rPr lang="en-US" dirty="0" smtClean="0"/>
              <a:t>Impact</a:t>
            </a:r>
            <a:endParaRPr lang="en-US" dirty="0"/>
          </a:p>
        </p:txBody>
      </p:sp>
      <p:sp>
        <p:nvSpPr>
          <p:cNvPr id="3" name="Content Placeholder 2"/>
          <p:cNvSpPr>
            <a:spLocks noGrp="1"/>
          </p:cNvSpPr>
          <p:nvPr>
            <p:ph idx="1"/>
          </p:nvPr>
        </p:nvSpPr>
        <p:spPr/>
        <p:txBody>
          <a:bodyPr>
            <a:normAutofit/>
          </a:bodyPr>
          <a:lstStyle/>
          <a:p>
            <a:r>
              <a:rPr lang="en-US" sz="2400" dirty="0" smtClean="0"/>
              <a:t>David Muench is a teacher who influences young nature photographers, he has impacted many people with his photos including his own kids, who have decided to follow their fathers path in becoming photographers as well. He has inspired many young photographers to follow their dreams.</a:t>
            </a:r>
            <a:endParaRPr lang="en-US" sz="2400" dirty="0"/>
          </a:p>
        </p:txBody>
      </p:sp>
    </p:spTree>
    <p:extLst>
      <p:ext uri="{BB962C8B-B14F-4D97-AF65-F5344CB8AC3E}">
        <p14:creationId xmlns:p14="http://schemas.microsoft.com/office/powerpoint/2010/main" xmlns="" val="59404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152" y="0"/>
            <a:ext cx="10305737" cy="6858000"/>
          </a:xfrm>
          <a:prstGeom prst="rect">
            <a:avLst/>
          </a:prstGeom>
        </p:spPr>
      </p:pic>
      <p:sp>
        <p:nvSpPr>
          <p:cNvPr id="3" name="TextBox 2"/>
          <p:cNvSpPr txBox="1"/>
          <p:nvPr/>
        </p:nvSpPr>
        <p:spPr>
          <a:xfrm>
            <a:off x="1033152" y="155100"/>
            <a:ext cx="4227615" cy="369332"/>
          </a:xfrm>
          <a:prstGeom prst="rect">
            <a:avLst/>
          </a:prstGeom>
          <a:noFill/>
        </p:spPr>
        <p:txBody>
          <a:bodyPr wrap="square" rtlCol="0">
            <a:spAutoFit/>
          </a:bodyPr>
          <a:lstStyle/>
          <a:p>
            <a:r>
              <a:rPr lang="en-US" dirty="0" smtClean="0"/>
              <a:t>Firehole river sunset</a:t>
            </a:r>
            <a:endParaRPr lang="en-US" dirty="0"/>
          </a:p>
        </p:txBody>
      </p:sp>
    </p:spTree>
    <p:extLst>
      <p:ext uri="{BB962C8B-B14F-4D97-AF65-F5344CB8AC3E}">
        <p14:creationId xmlns:p14="http://schemas.microsoft.com/office/powerpoint/2010/main" xmlns="" val="81084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199" y="1"/>
            <a:ext cx="5491865" cy="6858000"/>
          </a:xfrm>
          <a:prstGeom prst="rect">
            <a:avLst/>
          </a:prstGeom>
        </p:spPr>
      </p:pic>
      <p:sp>
        <p:nvSpPr>
          <p:cNvPr id="3" name="TextBox 2"/>
          <p:cNvSpPr txBox="1"/>
          <p:nvPr/>
        </p:nvSpPr>
        <p:spPr>
          <a:xfrm>
            <a:off x="3835400" y="145534"/>
            <a:ext cx="3098800" cy="369332"/>
          </a:xfrm>
          <a:prstGeom prst="rect">
            <a:avLst/>
          </a:prstGeom>
          <a:noFill/>
        </p:spPr>
        <p:txBody>
          <a:bodyPr wrap="square" rtlCol="0">
            <a:spAutoFit/>
          </a:bodyPr>
          <a:lstStyle/>
          <a:p>
            <a:r>
              <a:rPr lang="en-US" dirty="0" err="1" smtClean="0"/>
              <a:t>Garrapata</a:t>
            </a:r>
            <a:r>
              <a:rPr lang="en-US" dirty="0" smtClean="0"/>
              <a:t>-Dawn</a:t>
            </a:r>
            <a:endParaRPr lang="en-US" dirty="0"/>
          </a:p>
        </p:txBody>
      </p:sp>
    </p:spTree>
    <p:extLst>
      <p:ext uri="{BB962C8B-B14F-4D97-AF65-F5344CB8AC3E}">
        <p14:creationId xmlns:p14="http://schemas.microsoft.com/office/powerpoint/2010/main" xmlns="" val="3358182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197</TotalTime>
  <Words>499</Words>
  <Application>Microsoft Office PowerPoint</Application>
  <PresentationFormat>Custom</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Quotable</vt:lpstr>
      <vt:lpstr>David Muench</vt:lpstr>
      <vt:lpstr>Place and Date of Birth</vt:lpstr>
      <vt:lpstr>Methods and Subject Matter</vt:lpstr>
      <vt:lpstr>Path to Success</vt:lpstr>
      <vt:lpstr>Techniques</vt:lpstr>
      <vt:lpstr>Most Popular Images</vt:lpstr>
      <vt:lpstr>Impact</vt:lpstr>
      <vt:lpstr>Slide 8</vt:lpstr>
      <vt:lpstr>Slide 9</vt:lpstr>
      <vt:lpstr>Slide 10</vt:lpstr>
      <vt:lpstr>Slide 11</vt:lpstr>
      <vt:lpstr>Personal Reflection</vt:lpstr>
      <vt:lpstr>Blackstone</vt:lpstr>
      <vt:lpstr>Eagle Creek Gorge</vt:lpstr>
      <vt:lpstr>Montana Wild</vt:lpstr>
      <vt:lpstr>Title Unknown</vt:lpstr>
      <vt:lpstr>SELFIES!</vt:lpstr>
      <vt:lpstr>Website Sources </vt:lpstr>
    </vt:vector>
  </TitlesOfParts>
  <Company>LLSD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Muench</dc:title>
  <dc:creator>Cartuser EH11ECART8</dc:creator>
  <cp:lastModifiedBy>Nancy Hoffmann</cp:lastModifiedBy>
  <cp:revision>16</cp:revision>
  <dcterms:created xsi:type="dcterms:W3CDTF">2015-12-01T18:36:27Z</dcterms:created>
  <dcterms:modified xsi:type="dcterms:W3CDTF">2015-12-18T19:29:59Z</dcterms:modified>
</cp:coreProperties>
</file>